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60" r:id="rId3"/>
    <p:sldId id="261" r:id="rId4"/>
    <p:sldId id="262" r:id="rId5"/>
    <p:sldId id="263" r:id="rId6"/>
    <p:sldId id="264" r:id="rId7"/>
    <p:sldId id="265" r:id="rId8"/>
    <p:sldId id="266" r:id="rId9"/>
    <p:sldId id="276" r:id="rId10"/>
    <p:sldId id="268" r:id="rId11"/>
    <p:sldId id="269" r:id="rId12"/>
    <p:sldId id="274" r:id="rId13"/>
    <p:sldId id="270" r:id="rId14"/>
    <p:sldId id="275" r:id="rId15"/>
    <p:sldId id="257" r:id="rId16"/>
    <p:sldId id="273" r:id="rId17"/>
    <p:sldId id="272" r:id="rId18"/>
    <p:sldId id="271" r:id="rId19"/>
    <p:sldId id="258" r:id="rId20"/>
    <p:sldId id="25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70" autoAdjust="0"/>
  </p:normalViewPr>
  <p:slideViewPr>
    <p:cSldViewPr snapToGrid="0">
      <p:cViewPr varScale="1">
        <p:scale>
          <a:sx n="68" d="100"/>
          <a:sy n="68" d="100"/>
        </p:scale>
        <p:origin x="780" y="72"/>
      </p:cViewPr>
      <p:guideLst>
        <p:guide orient="horz" pos="2160"/>
        <p:guide pos="3840"/>
      </p:guideLst>
    </p:cSldViewPr>
  </p:slideViewPr>
  <p:notesTextViewPr>
    <p:cViewPr>
      <p:scale>
        <a:sx n="3" d="2"/>
        <a:sy n="3" d="2"/>
      </p:scale>
      <p:origin x="0" y="0"/>
    </p:cViewPr>
  </p:notesTextViewPr>
  <p:sorterViewPr>
    <p:cViewPr>
      <p:scale>
        <a:sx n="100" d="100"/>
        <a:sy n="100" d="100"/>
      </p:scale>
      <p:origin x="0" y="-106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7DB403-C1AA-4B94-8A37-B5CD19D588A0}" type="datetimeFigureOut">
              <a:rPr lang="en-NZ" smtClean="0"/>
              <a:t>20/10/2016</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C1F3F8-BEC1-4657-8AA1-4ABC1BAABA4B}" type="slidenum">
              <a:rPr lang="en-NZ" smtClean="0"/>
              <a:t>‹#›</a:t>
            </a:fld>
            <a:endParaRPr lang="en-NZ"/>
          </a:p>
        </p:txBody>
      </p:sp>
    </p:spTree>
    <p:extLst>
      <p:ext uri="{BB962C8B-B14F-4D97-AF65-F5344CB8AC3E}">
        <p14:creationId xmlns:p14="http://schemas.microsoft.com/office/powerpoint/2010/main" val="3239864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a:solidFill>
                  <a:schemeClr val="tx1"/>
                </a:solidFill>
                <a:latin typeface="+mn-lt"/>
                <a:ea typeface="+mn-ea"/>
                <a:cs typeface="+mn-cs"/>
              </a:rPr>
              <a:t>In addition,</a:t>
            </a:r>
          </a:p>
          <a:p>
            <a:r>
              <a:rPr lang="en-US" sz="1200" kern="1200" dirty="0">
                <a:solidFill>
                  <a:schemeClr val="tx1"/>
                </a:solidFill>
                <a:latin typeface="+mn-lt"/>
                <a:ea typeface="+mn-ea"/>
                <a:cs typeface="+mn-cs"/>
              </a:rPr>
              <a:t>we refer to horizontal (e and n) displacements as ‘apparent’ to signify</a:t>
            </a:r>
          </a:p>
          <a:p>
            <a:r>
              <a:rPr lang="en-US" sz="1200" kern="1200" dirty="0">
                <a:solidFill>
                  <a:schemeClr val="tx1"/>
                </a:solidFill>
                <a:latin typeface="+mn-lt"/>
                <a:ea typeface="+mn-ea"/>
                <a:cs typeface="+mn-cs"/>
              </a:rPr>
              <a:t>that no tilt corrections have been applied.</a:t>
            </a:r>
            <a:endParaRPr lang="en-NZ" dirty="0"/>
          </a:p>
        </p:txBody>
      </p:sp>
      <p:sp>
        <p:nvSpPr>
          <p:cNvPr id="4" name="Slide Number Placeholder 3"/>
          <p:cNvSpPr>
            <a:spLocks noGrp="1"/>
          </p:cNvSpPr>
          <p:nvPr>
            <p:ph type="sldNum" sz="quarter" idx="10"/>
          </p:nvPr>
        </p:nvSpPr>
        <p:spPr/>
        <p:txBody>
          <a:bodyPr/>
          <a:lstStyle/>
          <a:p>
            <a:fld id="{9BC1F3F8-BEC1-4657-8AA1-4ABC1BAABA4B}" type="slidenum">
              <a:rPr lang="en-NZ" smtClean="0"/>
              <a:t>9</a:t>
            </a:fld>
            <a:endParaRPr lang="en-NZ"/>
          </a:p>
        </p:txBody>
      </p:sp>
    </p:spTree>
    <p:extLst>
      <p:ext uri="{BB962C8B-B14F-4D97-AF65-F5344CB8AC3E}">
        <p14:creationId xmlns:p14="http://schemas.microsoft.com/office/powerpoint/2010/main" val="1689628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Z"/>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a:p>
        </p:txBody>
      </p:sp>
      <p:sp>
        <p:nvSpPr>
          <p:cNvPr id="4" name="Date Placeholder 3"/>
          <p:cNvSpPr>
            <a:spLocks noGrp="1"/>
          </p:cNvSpPr>
          <p:nvPr>
            <p:ph type="dt" sz="half" idx="10"/>
          </p:nvPr>
        </p:nvSpPr>
        <p:spPr/>
        <p:txBody>
          <a:bodyPr/>
          <a:lstStyle/>
          <a:p>
            <a:fld id="{14809478-BE1C-4586-A719-AC3FA22AC6F1}" type="datetimeFigureOut">
              <a:rPr lang="en-NZ" smtClean="0"/>
              <a:t>20/10/2016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2269052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14809478-BE1C-4586-A719-AC3FA22AC6F1}" type="datetimeFigureOut">
              <a:rPr lang="en-NZ" smtClean="0"/>
              <a:t>20/10/2016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2263603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14809478-BE1C-4586-A719-AC3FA22AC6F1}" type="datetimeFigureOut">
              <a:rPr lang="en-NZ" smtClean="0"/>
              <a:t>20/10/2016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1919621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14809478-BE1C-4586-A719-AC3FA22AC6F1}" type="datetimeFigureOut">
              <a:rPr lang="en-NZ" smtClean="0"/>
              <a:t>20/10/2016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2981267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Z"/>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809478-BE1C-4586-A719-AC3FA22AC6F1}" type="datetimeFigureOut">
              <a:rPr lang="en-NZ" smtClean="0"/>
              <a:t>20/10/2016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170651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fld id="{14809478-BE1C-4586-A719-AC3FA22AC6F1}" type="datetimeFigureOut">
              <a:rPr lang="en-NZ" smtClean="0"/>
              <a:t>20/10/2016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405029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NZ"/>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fld id="{14809478-BE1C-4586-A719-AC3FA22AC6F1}" type="datetimeFigureOut">
              <a:rPr lang="en-NZ" smtClean="0"/>
              <a:t>20/10/2016</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307354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fld id="{14809478-BE1C-4586-A719-AC3FA22AC6F1}" type="datetimeFigureOut">
              <a:rPr lang="en-NZ" smtClean="0"/>
              <a:t>20/10/2016</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1804618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809478-BE1C-4586-A719-AC3FA22AC6F1}" type="datetimeFigureOut">
              <a:rPr lang="en-NZ" smtClean="0"/>
              <a:t>20/10/2016</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3054908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4809478-BE1C-4586-A719-AC3FA22AC6F1}" type="datetimeFigureOut">
              <a:rPr lang="en-NZ" smtClean="0"/>
              <a:t>20/10/2016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1044403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4809478-BE1C-4586-A719-AC3FA22AC6F1}" type="datetimeFigureOut">
              <a:rPr lang="en-NZ" smtClean="0"/>
              <a:t>20/10/2016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7E472FD-49A3-4AD7-B782-EC45EC3B09C7}" type="slidenum">
              <a:rPr lang="en-NZ" smtClean="0"/>
              <a:t>‹#›</a:t>
            </a:fld>
            <a:endParaRPr lang="en-NZ"/>
          </a:p>
        </p:txBody>
      </p:sp>
    </p:spTree>
    <p:extLst>
      <p:ext uri="{BB962C8B-B14F-4D97-AF65-F5344CB8AC3E}">
        <p14:creationId xmlns:p14="http://schemas.microsoft.com/office/powerpoint/2010/main" val="3719357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809478-BE1C-4586-A719-AC3FA22AC6F1}" type="datetimeFigureOut">
              <a:rPr lang="en-NZ" smtClean="0"/>
              <a:t>20/10/2016</a:t>
            </a:fld>
            <a:endParaRPr lang="en-NZ"/>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E472FD-49A3-4AD7-B782-EC45EC3B09C7}" type="slidenum">
              <a:rPr lang="en-NZ" smtClean="0"/>
              <a:t>‹#›</a:t>
            </a:fld>
            <a:endParaRPr lang="en-NZ"/>
          </a:p>
        </p:txBody>
      </p:sp>
    </p:spTree>
    <p:extLst>
      <p:ext uri="{BB962C8B-B14F-4D97-AF65-F5344CB8AC3E}">
        <p14:creationId xmlns:p14="http://schemas.microsoft.com/office/powerpoint/2010/main" val="862422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8.png"/><Relationship Id="rId5" Type="http://schemas.openxmlformats.org/officeDocument/2006/relationships/image" Target="../media/image16.png"/><Relationship Id="rId10"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8.png"/><Relationship Id="rId11" Type="http://schemas.openxmlformats.org/officeDocument/2006/relationships/image" Target="../media/image25.png"/><Relationship Id="rId5" Type="http://schemas.openxmlformats.org/officeDocument/2006/relationships/image" Target="../media/image16.png"/><Relationship Id="rId10" Type="http://schemas.openxmlformats.org/officeDocument/2006/relationships/image" Target="../media/image23.png"/><Relationship Id="rId4" Type="http://schemas.openxmlformats.org/officeDocument/2006/relationships/image" Target="../media/image24.png"/><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2.xml"/><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19.png"/><Relationship Id="rId11" Type="http://schemas.openxmlformats.org/officeDocument/2006/relationships/image" Target="../media/image27.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6.pn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5745" y="1122361"/>
            <a:ext cx="9940266" cy="2389465"/>
          </a:xfrm>
        </p:spPr>
        <p:txBody>
          <a:bodyPr>
            <a:normAutofit fontScale="90000"/>
          </a:bodyPr>
          <a:lstStyle/>
          <a:p>
            <a:r>
              <a:rPr lang="en-NZ" dirty="0">
                <a:latin typeface="Arial" panose="020B0604020202020204" pitchFamily="34" charset="0"/>
                <a:cs typeface="Arial" panose="020B0604020202020204" pitchFamily="34" charset="0"/>
              </a:rPr>
              <a:t>Causes of diurnal ground movements at Omokoroa Peninsula</a:t>
            </a:r>
          </a:p>
        </p:txBody>
      </p:sp>
      <p:sp>
        <p:nvSpPr>
          <p:cNvPr id="3" name="Subtitle 2"/>
          <p:cNvSpPr>
            <a:spLocks noGrp="1"/>
          </p:cNvSpPr>
          <p:nvPr>
            <p:ph type="subTitle" idx="1"/>
          </p:nvPr>
        </p:nvSpPr>
        <p:spPr>
          <a:xfrm>
            <a:off x="1524000" y="4768229"/>
            <a:ext cx="9144000" cy="1655762"/>
          </a:xfrm>
        </p:spPr>
        <p:txBody>
          <a:bodyPr>
            <a:normAutofit fontScale="70000" lnSpcReduction="20000"/>
          </a:bodyPr>
          <a:lstStyle/>
          <a:p>
            <a:endParaRPr lang="en-NZ" sz="3000" dirty="0"/>
          </a:p>
          <a:p>
            <a:r>
              <a:rPr lang="en-NZ" sz="3000" dirty="0">
                <a:latin typeface="+mj-lt"/>
              </a:rPr>
              <a:t>Tyler Manderson</a:t>
            </a:r>
          </a:p>
          <a:p>
            <a:endParaRPr lang="en-NZ" dirty="0">
              <a:latin typeface="+mj-lt"/>
            </a:endParaRPr>
          </a:p>
          <a:p>
            <a:endParaRPr lang="en-NZ" dirty="0">
              <a:latin typeface="+mj-lt"/>
            </a:endParaRPr>
          </a:p>
          <a:p>
            <a:r>
              <a:rPr lang="en-NZ" dirty="0">
                <a:latin typeface="+mj-lt"/>
              </a:rPr>
              <a:t>Supervisors – Willem de Lange &amp; Vicki Moon</a:t>
            </a:r>
          </a:p>
        </p:txBody>
      </p:sp>
    </p:spTree>
    <p:extLst>
      <p:ext uri="{BB962C8B-B14F-4D97-AF65-F5344CB8AC3E}">
        <p14:creationId xmlns:p14="http://schemas.microsoft.com/office/powerpoint/2010/main" val="1992008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NZ" b="1" dirty="0">
                <a:latin typeface="Arial" panose="020B0604020202020204" pitchFamily="34" charset="0"/>
                <a:cs typeface="Arial" panose="020B0604020202020204" pitchFamily="34" charset="0"/>
              </a:rPr>
              <a:t>Inclinometer</a:t>
            </a:r>
          </a:p>
        </p:txBody>
      </p:sp>
      <p:pic>
        <p:nvPicPr>
          <p:cNvPr id="4" name="Picture 3"/>
          <p:cNvPicPr>
            <a:picLocks noChangeAspect="1"/>
          </p:cNvPicPr>
          <p:nvPr/>
        </p:nvPicPr>
        <p:blipFill>
          <a:blip r:embed="rId2"/>
          <a:stretch>
            <a:fillRect/>
          </a:stretch>
        </p:blipFill>
        <p:spPr>
          <a:xfrm>
            <a:off x="1139917" y="1219200"/>
            <a:ext cx="9912165" cy="5101151"/>
          </a:xfrm>
          <a:prstGeom prst="rect">
            <a:avLst/>
          </a:prstGeom>
        </p:spPr>
      </p:pic>
    </p:spTree>
    <p:extLst>
      <p:ext uri="{BB962C8B-B14F-4D97-AF65-F5344CB8AC3E}">
        <p14:creationId xmlns:p14="http://schemas.microsoft.com/office/powerpoint/2010/main" val="1933604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NZ" b="1" dirty="0">
                <a:latin typeface="Arial" panose="020B0604020202020204" pitchFamily="34" charset="0"/>
                <a:cs typeface="Arial" panose="020B0604020202020204" pitchFamily="34" charset="0"/>
              </a:rPr>
              <a:t>Inclinometer</a:t>
            </a:r>
          </a:p>
        </p:txBody>
      </p:sp>
      <p:pic>
        <p:nvPicPr>
          <p:cNvPr id="5" name="axis B april">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540854" y="1245326"/>
            <a:ext cx="7110291" cy="5332232"/>
          </a:xfrm>
        </p:spPr>
      </p:pic>
    </p:spTree>
    <p:extLst>
      <p:ext uri="{BB962C8B-B14F-4D97-AF65-F5344CB8AC3E}">
        <p14:creationId xmlns:p14="http://schemas.microsoft.com/office/powerpoint/2010/main" val="11406031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NZ" b="1" dirty="0">
                <a:latin typeface="Arial" panose="020B0604020202020204" pitchFamily="34" charset="0"/>
                <a:cs typeface="Arial" panose="020B0604020202020204" pitchFamily="34" charset="0"/>
              </a:rPr>
              <a:t>Inclinometer</a:t>
            </a:r>
          </a:p>
        </p:txBody>
      </p:sp>
      <p:sp>
        <p:nvSpPr>
          <p:cNvPr id="3" name="Content Placeholder 2"/>
          <p:cNvSpPr>
            <a:spLocks noGrp="1"/>
          </p:cNvSpPr>
          <p:nvPr>
            <p:ph idx="1"/>
          </p:nvPr>
        </p:nvSpPr>
        <p:spPr>
          <a:xfrm>
            <a:off x="7162800" y="1825625"/>
            <a:ext cx="5029200" cy="4351338"/>
          </a:xfrm>
        </p:spPr>
        <p:txBody>
          <a:bodyPr/>
          <a:lstStyle/>
          <a:p>
            <a:r>
              <a:rPr lang="en-NZ" dirty="0">
                <a:latin typeface="+mj-lt"/>
              </a:rPr>
              <a:t>Deviations at stratigraphic units</a:t>
            </a:r>
          </a:p>
          <a:p>
            <a:endParaRPr lang="en-NZ" dirty="0">
              <a:latin typeface="+mj-lt"/>
            </a:endParaRPr>
          </a:p>
          <a:p>
            <a:r>
              <a:rPr lang="en-NZ" dirty="0">
                <a:latin typeface="+mj-lt"/>
              </a:rPr>
              <a:t>Constant tilt change throughout </a:t>
            </a:r>
            <a:r>
              <a:rPr lang="en-NZ" dirty="0" err="1">
                <a:latin typeface="+mj-lt"/>
              </a:rPr>
              <a:t>Pahoia</a:t>
            </a:r>
            <a:r>
              <a:rPr lang="en-NZ" dirty="0">
                <a:latin typeface="+mj-lt"/>
              </a:rPr>
              <a:t> Tephra</a:t>
            </a:r>
          </a:p>
          <a:p>
            <a:endParaRPr lang="en-NZ" dirty="0">
              <a:latin typeface="+mj-lt"/>
            </a:endParaRPr>
          </a:p>
          <a:p>
            <a:r>
              <a:rPr lang="en-NZ" dirty="0">
                <a:latin typeface="+mj-lt"/>
              </a:rPr>
              <a:t>Large change at 8:30am</a:t>
            </a:r>
          </a:p>
          <a:p>
            <a:endParaRPr lang="en-NZ" dirty="0">
              <a:latin typeface="+mj-lt"/>
            </a:endParaRPr>
          </a:p>
          <a:p>
            <a:r>
              <a:rPr lang="en-NZ" dirty="0">
                <a:latin typeface="+mj-lt"/>
              </a:rPr>
              <a:t>Westward trend, begins to change eastward in afternoon</a:t>
            </a:r>
          </a:p>
          <a:p>
            <a:endParaRPr lang="en-NZ" dirty="0">
              <a:latin typeface="+mj-lt"/>
            </a:endParaRPr>
          </a:p>
        </p:txBody>
      </p:sp>
      <p:pic>
        <p:nvPicPr>
          <p:cNvPr id="28" name="Picture 27"/>
          <p:cNvPicPr>
            <a:picLocks noChangeAspect="1"/>
          </p:cNvPicPr>
          <p:nvPr/>
        </p:nvPicPr>
        <p:blipFill rotWithShape="1">
          <a:blip r:embed="rId2">
            <a:extLst>
              <a:ext uri="{28A0092B-C50C-407E-A947-70E740481C1C}">
                <a14:useLocalDpi xmlns:a14="http://schemas.microsoft.com/office/drawing/2010/main" val="0"/>
              </a:ext>
            </a:extLst>
          </a:blip>
          <a:srcRect l="1770" r="11820"/>
          <a:stretch/>
        </p:blipFill>
        <p:spPr>
          <a:xfrm>
            <a:off x="95250" y="1014191"/>
            <a:ext cx="6972300" cy="5704323"/>
          </a:xfrm>
          <a:prstGeom prst="rect">
            <a:avLst/>
          </a:prstGeom>
          <a:solidFill>
            <a:schemeClr val="bg1"/>
          </a:solidFill>
        </p:spPr>
      </p:pic>
    </p:spTree>
    <p:extLst>
      <p:ext uri="{BB962C8B-B14F-4D97-AF65-F5344CB8AC3E}">
        <p14:creationId xmlns:p14="http://schemas.microsoft.com/office/powerpoint/2010/main" val="3949819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NZ" b="1" dirty="0">
                <a:latin typeface="Arial" panose="020B0604020202020204" pitchFamily="34" charset="0"/>
                <a:cs typeface="Arial" panose="020B0604020202020204" pitchFamily="34" charset="0"/>
              </a:rPr>
              <a:t>Earth tides</a:t>
            </a: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83" y="1239722"/>
            <a:ext cx="4126057" cy="5339603"/>
          </a:xfrm>
          <a:prstGeom prst="rect">
            <a:avLst/>
          </a:prstGeom>
        </p:spPr>
      </p:pic>
      <p:pic>
        <p:nvPicPr>
          <p:cNvPr id="14" name="Content Placeholder 13"/>
          <p:cNvPicPr>
            <a:picLocks noGrp="1" noChangeAspect="1"/>
          </p:cNvPicPr>
          <p:nvPr>
            <p:ph idx="1"/>
          </p:nvPr>
        </p:nvPicPr>
        <p:blipFill rotWithShape="1">
          <a:blip r:embed="rId3">
            <a:extLst>
              <a:ext uri="{28A0092B-C50C-407E-A947-70E740481C1C}">
                <a14:useLocalDpi xmlns:a14="http://schemas.microsoft.com/office/drawing/2010/main" val="0"/>
              </a:ext>
            </a:extLst>
          </a:blip>
          <a:srcRect b="84910"/>
          <a:stretch/>
        </p:blipFill>
        <p:spPr>
          <a:xfrm>
            <a:off x="4336180" y="2899954"/>
            <a:ext cx="8007272" cy="933677"/>
          </a:xfrm>
        </p:spPr>
      </p:pic>
    </p:spTree>
    <p:extLst>
      <p:ext uri="{BB962C8B-B14F-4D97-AF65-F5344CB8AC3E}">
        <p14:creationId xmlns:p14="http://schemas.microsoft.com/office/powerpoint/2010/main" val="3401547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NZ" b="1" dirty="0">
                <a:latin typeface="Arial" panose="020B0604020202020204" pitchFamily="34" charset="0"/>
                <a:cs typeface="Arial" panose="020B0604020202020204" pitchFamily="34" charset="0"/>
              </a:rPr>
              <a:t>Earth tides</a:t>
            </a:r>
          </a:p>
        </p:txBody>
      </p:sp>
      <p:pic>
        <p:nvPicPr>
          <p:cNvPr id="14" name="Content Placeholder 1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36180" y="391886"/>
            <a:ext cx="8007272" cy="6187439"/>
          </a:xfrm>
        </p:spPr>
      </p:pic>
      <p:sp>
        <p:nvSpPr>
          <p:cNvPr id="3" name="Rectangle: Rounded Corners 2"/>
          <p:cNvSpPr/>
          <p:nvPr/>
        </p:nvSpPr>
        <p:spPr>
          <a:xfrm>
            <a:off x="10818055" y="506437"/>
            <a:ext cx="942536" cy="81912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5" name="Picture 4"/>
          <p:cNvPicPr>
            <a:picLocks noChangeAspect="1"/>
          </p:cNvPicPr>
          <p:nvPr/>
        </p:nvPicPr>
        <p:blipFill>
          <a:blip r:embed="rId3"/>
          <a:stretch>
            <a:fillRect/>
          </a:stretch>
        </p:blipFill>
        <p:spPr>
          <a:xfrm>
            <a:off x="951561" y="1325563"/>
            <a:ext cx="3384619" cy="5339603"/>
          </a:xfrm>
          <a:prstGeom prst="rect">
            <a:avLst/>
          </a:prstGeom>
        </p:spPr>
      </p:pic>
    </p:spTree>
    <p:extLst>
      <p:ext uri="{BB962C8B-B14F-4D97-AF65-F5344CB8AC3E}">
        <p14:creationId xmlns:p14="http://schemas.microsoft.com/office/powerpoint/2010/main" val="679489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p:cNvPicPr>
            <a:picLocks noChangeAspect="1"/>
          </p:cNvPicPr>
          <p:nvPr/>
        </p:nvPicPr>
        <p:blipFill>
          <a:blip r:embed="rId4"/>
          <a:stretch>
            <a:fillRect/>
          </a:stretch>
        </p:blipFill>
        <p:spPr>
          <a:xfrm>
            <a:off x="9206231" y="5120725"/>
            <a:ext cx="2804177" cy="1589562"/>
          </a:xfrm>
          <a:prstGeom prst="rect">
            <a:avLst/>
          </a:prstGeom>
        </p:spPr>
      </p:pic>
      <p:pic>
        <p:nvPicPr>
          <p:cNvPr id="7" name="Dorset cliff collapses on to beac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6674" y="1705551"/>
            <a:ext cx="6959693" cy="3914828"/>
          </a:xfrm>
          <a:prstGeom prst="rect">
            <a:avLst/>
          </a:prstGeom>
        </p:spPr>
      </p:pic>
      <p:sp>
        <p:nvSpPr>
          <p:cNvPr id="2" name="Title 1"/>
          <p:cNvSpPr>
            <a:spLocks noGrp="1"/>
          </p:cNvSpPr>
          <p:nvPr>
            <p:ph type="title"/>
          </p:nvPr>
        </p:nvSpPr>
        <p:spPr>
          <a:xfrm>
            <a:off x="829654" y="9850"/>
            <a:ext cx="10515600" cy="1325563"/>
          </a:xfrm>
        </p:spPr>
        <p:txBody>
          <a:bodyPr/>
          <a:lstStyle/>
          <a:p>
            <a:r>
              <a:rPr lang="en-NZ" b="1" dirty="0">
                <a:latin typeface="Arial" panose="020B0604020202020204" pitchFamily="34" charset="0"/>
                <a:cs typeface="Arial" panose="020B0604020202020204" pitchFamily="34" charset="0"/>
              </a:rPr>
              <a:t>Landslides</a:t>
            </a:r>
          </a:p>
        </p:txBody>
      </p:sp>
      <p:sp>
        <p:nvSpPr>
          <p:cNvPr id="10" name="Rectangle 9"/>
          <p:cNvSpPr/>
          <p:nvPr/>
        </p:nvSpPr>
        <p:spPr>
          <a:xfrm>
            <a:off x="4433665" y="1308948"/>
            <a:ext cx="2636874" cy="51993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8" name="Rectangle 7"/>
          <p:cNvSpPr/>
          <p:nvPr/>
        </p:nvSpPr>
        <p:spPr>
          <a:xfrm>
            <a:off x="-1218230" y="1106929"/>
            <a:ext cx="3306726" cy="56033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13" name="Picture 12"/>
          <p:cNvPicPr>
            <a:picLocks noChangeAspect="1"/>
          </p:cNvPicPr>
          <p:nvPr/>
        </p:nvPicPr>
        <p:blipFill>
          <a:blip r:embed="rId6"/>
          <a:stretch>
            <a:fillRect/>
          </a:stretch>
        </p:blipFill>
        <p:spPr>
          <a:xfrm>
            <a:off x="11106618" y="1660174"/>
            <a:ext cx="900999" cy="1607817"/>
          </a:xfrm>
          <a:prstGeom prst="rect">
            <a:avLst/>
          </a:prstGeom>
        </p:spPr>
      </p:pic>
      <p:pic>
        <p:nvPicPr>
          <p:cNvPr id="14" name="Picture 13"/>
          <p:cNvPicPr>
            <a:picLocks noChangeAspect="1"/>
          </p:cNvPicPr>
          <p:nvPr/>
        </p:nvPicPr>
        <p:blipFill>
          <a:blip r:embed="rId7"/>
          <a:stretch>
            <a:fillRect/>
          </a:stretch>
        </p:blipFill>
        <p:spPr>
          <a:xfrm>
            <a:off x="9187682" y="3394296"/>
            <a:ext cx="2804177" cy="1600124"/>
          </a:xfrm>
          <a:prstGeom prst="rect">
            <a:avLst/>
          </a:prstGeom>
        </p:spPr>
      </p:pic>
      <p:pic>
        <p:nvPicPr>
          <p:cNvPr id="17" name="Picture 16"/>
          <p:cNvPicPr>
            <a:picLocks noChangeAspect="1"/>
          </p:cNvPicPr>
          <p:nvPr/>
        </p:nvPicPr>
        <p:blipFill>
          <a:blip r:embed="rId8"/>
          <a:stretch>
            <a:fillRect/>
          </a:stretch>
        </p:blipFill>
        <p:spPr>
          <a:xfrm>
            <a:off x="8193297" y="1775519"/>
            <a:ext cx="885241" cy="1492472"/>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16035" y="1870149"/>
            <a:ext cx="1868544" cy="1397842"/>
          </a:xfrm>
          <a:prstGeom prst="rect">
            <a:avLst/>
          </a:prstGeom>
        </p:spPr>
      </p:pic>
    </p:spTree>
    <p:extLst>
      <p:ext uri="{BB962C8B-B14F-4D97-AF65-F5344CB8AC3E}">
        <p14:creationId xmlns:p14="http://schemas.microsoft.com/office/powerpoint/2010/main" val="336099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1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7"/>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9654" y="9850"/>
            <a:ext cx="10515600" cy="1325563"/>
          </a:xfrm>
        </p:spPr>
        <p:txBody>
          <a:bodyPr/>
          <a:lstStyle/>
          <a:p>
            <a:r>
              <a:rPr lang="en-NZ" b="1" dirty="0">
                <a:latin typeface="Arial" panose="020B0604020202020204" pitchFamily="34" charset="0"/>
                <a:cs typeface="Arial" panose="020B0604020202020204" pitchFamily="34" charset="0"/>
              </a:rPr>
              <a:t>Landslides</a:t>
            </a:r>
          </a:p>
        </p:txBody>
      </p:sp>
      <p:pic>
        <p:nvPicPr>
          <p:cNvPr id="4" name="A Landslide Derails A Train In Everett, WA Funny Videos at Videobash">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125935" y="1393781"/>
            <a:ext cx="2369865" cy="4212581"/>
          </a:xfrm>
        </p:spPr>
      </p:pic>
      <p:pic>
        <p:nvPicPr>
          <p:cNvPr id="9" name="Picture 8"/>
          <p:cNvPicPr>
            <a:picLocks noChangeAspect="1"/>
          </p:cNvPicPr>
          <p:nvPr/>
        </p:nvPicPr>
        <p:blipFill>
          <a:blip r:embed="rId5"/>
          <a:stretch>
            <a:fillRect/>
          </a:stretch>
        </p:blipFill>
        <p:spPr>
          <a:xfrm>
            <a:off x="9206231" y="5120725"/>
            <a:ext cx="2804177" cy="1589562"/>
          </a:xfrm>
          <a:prstGeom prst="rect">
            <a:avLst/>
          </a:prstGeom>
        </p:spPr>
      </p:pic>
      <p:pic>
        <p:nvPicPr>
          <p:cNvPr id="12" name="Picture 11"/>
          <p:cNvPicPr>
            <a:picLocks noChangeAspect="1"/>
          </p:cNvPicPr>
          <p:nvPr/>
        </p:nvPicPr>
        <p:blipFill>
          <a:blip r:embed="rId6"/>
          <a:stretch>
            <a:fillRect/>
          </a:stretch>
        </p:blipFill>
        <p:spPr>
          <a:xfrm>
            <a:off x="11106618" y="1660174"/>
            <a:ext cx="900999" cy="1607817"/>
          </a:xfrm>
          <a:prstGeom prst="rect">
            <a:avLst/>
          </a:prstGeom>
        </p:spPr>
      </p:pic>
      <p:pic>
        <p:nvPicPr>
          <p:cNvPr id="13" name="Picture 12"/>
          <p:cNvPicPr>
            <a:picLocks noChangeAspect="1"/>
          </p:cNvPicPr>
          <p:nvPr/>
        </p:nvPicPr>
        <p:blipFill>
          <a:blip r:embed="rId7"/>
          <a:stretch>
            <a:fillRect/>
          </a:stretch>
        </p:blipFill>
        <p:spPr>
          <a:xfrm>
            <a:off x="9187682" y="3394296"/>
            <a:ext cx="2804177" cy="1600124"/>
          </a:xfrm>
          <a:prstGeom prst="rect">
            <a:avLst/>
          </a:prstGeom>
        </p:spPr>
      </p:pic>
      <p:pic>
        <p:nvPicPr>
          <p:cNvPr id="14" name="Picture 13"/>
          <p:cNvPicPr>
            <a:picLocks noChangeAspect="1"/>
          </p:cNvPicPr>
          <p:nvPr/>
        </p:nvPicPr>
        <p:blipFill>
          <a:blip r:embed="rId8"/>
          <a:stretch>
            <a:fillRect/>
          </a:stretch>
        </p:blipFill>
        <p:spPr>
          <a:xfrm>
            <a:off x="8193297" y="1775519"/>
            <a:ext cx="885241" cy="1492472"/>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16035" y="1870149"/>
            <a:ext cx="1868544" cy="1397842"/>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17394" y="1856710"/>
            <a:ext cx="1950367" cy="1397842"/>
          </a:xfrm>
          <a:prstGeom prst="rect">
            <a:avLst/>
          </a:prstGeom>
        </p:spPr>
      </p:pic>
    </p:spTree>
    <p:extLst>
      <p:ext uri="{BB962C8B-B14F-4D97-AF65-F5344CB8AC3E}">
        <p14:creationId xmlns:p14="http://schemas.microsoft.com/office/powerpoint/2010/main" val="992034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9654" y="9850"/>
            <a:ext cx="10515600" cy="1325563"/>
          </a:xfrm>
        </p:spPr>
        <p:txBody>
          <a:bodyPr/>
          <a:lstStyle/>
          <a:p>
            <a:r>
              <a:rPr lang="en-NZ" b="1" dirty="0">
                <a:latin typeface="Arial" panose="020B0604020202020204" pitchFamily="34" charset="0"/>
                <a:cs typeface="Arial" panose="020B0604020202020204" pitchFamily="34" charset="0"/>
              </a:rPr>
              <a:t>Landslides</a:t>
            </a:r>
          </a:p>
        </p:txBody>
      </p:sp>
      <p:pic>
        <p:nvPicPr>
          <p:cNvPr id="5" name="Dashcam captures landslide in southern Chin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06093" y="2466974"/>
            <a:ext cx="5559124" cy="3124567"/>
          </a:xfrm>
          <a:prstGeom prst="rect">
            <a:avLst/>
          </a:prstGeom>
        </p:spPr>
      </p:pic>
      <p:pic>
        <p:nvPicPr>
          <p:cNvPr id="11" name="Picture 10"/>
          <p:cNvPicPr>
            <a:picLocks noChangeAspect="1"/>
          </p:cNvPicPr>
          <p:nvPr/>
        </p:nvPicPr>
        <p:blipFill>
          <a:blip r:embed="rId5"/>
          <a:stretch>
            <a:fillRect/>
          </a:stretch>
        </p:blipFill>
        <p:spPr>
          <a:xfrm>
            <a:off x="9206231" y="5120725"/>
            <a:ext cx="2804177" cy="1589562"/>
          </a:xfrm>
          <a:prstGeom prst="rect">
            <a:avLst/>
          </a:prstGeom>
        </p:spPr>
      </p:pic>
      <p:pic>
        <p:nvPicPr>
          <p:cNvPr id="13" name="Picture 12"/>
          <p:cNvPicPr>
            <a:picLocks noChangeAspect="1"/>
          </p:cNvPicPr>
          <p:nvPr/>
        </p:nvPicPr>
        <p:blipFill>
          <a:blip r:embed="rId6"/>
          <a:stretch>
            <a:fillRect/>
          </a:stretch>
        </p:blipFill>
        <p:spPr>
          <a:xfrm>
            <a:off x="11106618" y="1660174"/>
            <a:ext cx="900999" cy="1607817"/>
          </a:xfrm>
          <a:prstGeom prst="rect">
            <a:avLst/>
          </a:prstGeom>
        </p:spPr>
      </p:pic>
      <p:pic>
        <p:nvPicPr>
          <p:cNvPr id="14" name="Picture 13"/>
          <p:cNvPicPr>
            <a:picLocks noChangeAspect="1"/>
          </p:cNvPicPr>
          <p:nvPr/>
        </p:nvPicPr>
        <p:blipFill>
          <a:blip r:embed="rId7"/>
          <a:stretch>
            <a:fillRect/>
          </a:stretch>
        </p:blipFill>
        <p:spPr>
          <a:xfrm>
            <a:off x="9187682" y="3394296"/>
            <a:ext cx="2804177" cy="1600124"/>
          </a:xfrm>
          <a:prstGeom prst="rect">
            <a:avLst/>
          </a:prstGeom>
        </p:spPr>
      </p:pic>
      <p:pic>
        <p:nvPicPr>
          <p:cNvPr id="15" name="Picture 14"/>
          <p:cNvPicPr>
            <a:picLocks noChangeAspect="1"/>
          </p:cNvPicPr>
          <p:nvPr/>
        </p:nvPicPr>
        <p:blipFill>
          <a:blip r:embed="rId8"/>
          <a:stretch>
            <a:fillRect/>
          </a:stretch>
        </p:blipFill>
        <p:spPr>
          <a:xfrm>
            <a:off x="8193297" y="1775519"/>
            <a:ext cx="885241" cy="1492472"/>
          </a:xfrm>
          <a:prstGeom prst="rect">
            <a:avLst/>
          </a:prstGeom>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16035" y="1870149"/>
            <a:ext cx="1868544" cy="1397842"/>
          </a:xfrm>
          <a:prstGeom prst="rect">
            <a:avLst/>
          </a:prstGeom>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17394" y="1856710"/>
            <a:ext cx="1950367" cy="1397842"/>
          </a:xfrm>
          <a:prstGeom prst="rect">
            <a:avLst/>
          </a:prstGeom>
        </p:spPr>
      </p:pic>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70539" y="3490003"/>
            <a:ext cx="1945360" cy="1408709"/>
          </a:xfrm>
          <a:prstGeom prst="rect">
            <a:avLst/>
          </a:prstGeom>
        </p:spPr>
      </p:pic>
    </p:spTree>
    <p:extLst>
      <p:ext uri="{BB962C8B-B14F-4D97-AF65-F5344CB8AC3E}">
        <p14:creationId xmlns:p14="http://schemas.microsoft.com/office/powerpoint/2010/main" val="149173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08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9654" y="9850"/>
            <a:ext cx="10515600" cy="1325563"/>
          </a:xfrm>
        </p:spPr>
        <p:txBody>
          <a:bodyPr/>
          <a:lstStyle/>
          <a:p>
            <a:r>
              <a:rPr lang="en-NZ" b="1" dirty="0">
                <a:latin typeface="Arial" panose="020B0604020202020204" pitchFamily="34" charset="0"/>
                <a:cs typeface="Arial" panose="020B0604020202020204" pitchFamily="34" charset="0"/>
              </a:rPr>
              <a:t>Landslides</a:t>
            </a:r>
          </a:p>
        </p:txBody>
      </p:sp>
      <p:pic>
        <p:nvPicPr>
          <p:cNvPr id="11" name="Picture 10"/>
          <p:cNvPicPr>
            <a:picLocks noChangeAspect="1"/>
          </p:cNvPicPr>
          <p:nvPr/>
        </p:nvPicPr>
        <p:blipFill>
          <a:blip r:embed="rId4"/>
          <a:stretch>
            <a:fillRect/>
          </a:stretch>
        </p:blipFill>
        <p:spPr>
          <a:xfrm>
            <a:off x="9206231" y="5120725"/>
            <a:ext cx="2804177" cy="1589562"/>
          </a:xfrm>
          <a:prstGeom prst="rect">
            <a:avLst/>
          </a:prstGeom>
        </p:spPr>
      </p:pic>
      <p:pic>
        <p:nvPicPr>
          <p:cNvPr id="13" name="Picture 12"/>
          <p:cNvPicPr>
            <a:picLocks noChangeAspect="1"/>
          </p:cNvPicPr>
          <p:nvPr/>
        </p:nvPicPr>
        <p:blipFill>
          <a:blip r:embed="rId5"/>
          <a:stretch>
            <a:fillRect/>
          </a:stretch>
        </p:blipFill>
        <p:spPr>
          <a:xfrm>
            <a:off x="11106618" y="1660174"/>
            <a:ext cx="900999" cy="1607817"/>
          </a:xfrm>
          <a:prstGeom prst="rect">
            <a:avLst/>
          </a:prstGeom>
        </p:spPr>
      </p:pic>
      <p:pic>
        <p:nvPicPr>
          <p:cNvPr id="14" name="Picture 13"/>
          <p:cNvPicPr>
            <a:picLocks noChangeAspect="1"/>
          </p:cNvPicPr>
          <p:nvPr/>
        </p:nvPicPr>
        <p:blipFill>
          <a:blip r:embed="rId6"/>
          <a:stretch>
            <a:fillRect/>
          </a:stretch>
        </p:blipFill>
        <p:spPr>
          <a:xfrm>
            <a:off x="9187682" y="3394296"/>
            <a:ext cx="2804177" cy="1600124"/>
          </a:xfrm>
          <a:prstGeom prst="rect">
            <a:avLst/>
          </a:prstGeom>
        </p:spPr>
      </p:pic>
      <p:pic>
        <p:nvPicPr>
          <p:cNvPr id="15" name="Picture 14"/>
          <p:cNvPicPr>
            <a:picLocks noChangeAspect="1"/>
          </p:cNvPicPr>
          <p:nvPr/>
        </p:nvPicPr>
        <p:blipFill>
          <a:blip r:embed="rId7"/>
          <a:stretch>
            <a:fillRect/>
          </a:stretch>
        </p:blipFill>
        <p:spPr>
          <a:xfrm>
            <a:off x="8193297" y="1775519"/>
            <a:ext cx="885241" cy="1492472"/>
          </a:xfrm>
          <a:prstGeom prst="rect">
            <a:avLst/>
          </a:prstGeom>
        </p:spPr>
      </p:pic>
      <p:pic>
        <p:nvPicPr>
          <p:cNvPr id="16" name="Dash cam video- Driver engulfed in Taiwan landslide, narrowly escapes huge bould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06092" y="2464082"/>
            <a:ext cx="5559927" cy="3127459"/>
          </a:xfrm>
          <a:prstGeom prst="rect">
            <a:avLst/>
          </a:prstGeom>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16035" y="1870149"/>
            <a:ext cx="1868544" cy="1397842"/>
          </a:xfrm>
          <a:prstGeom prst="rect">
            <a:avLst/>
          </a:prstGeom>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17394" y="1856710"/>
            <a:ext cx="1950367" cy="1397842"/>
          </a:xfrm>
          <a:prstGeom prst="rect">
            <a:avLst/>
          </a:prstGeom>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111871" y="5213125"/>
            <a:ext cx="1966667" cy="1404762"/>
          </a:xfrm>
          <a:prstGeom prst="rect">
            <a:avLst/>
          </a:prstGeom>
        </p:spPr>
      </p:pic>
      <p:pic>
        <p:nvPicPr>
          <p:cNvPr id="20" name="Picture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70539" y="3490003"/>
            <a:ext cx="1945360" cy="1408709"/>
          </a:xfrm>
          <a:prstGeom prst="rect">
            <a:avLst/>
          </a:prstGeom>
        </p:spPr>
      </p:pic>
    </p:spTree>
    <p:extLst>
      <p:ext uri="{BB962C8B-B14F-4D97-AF65-F5344CB8AC3E}">
        <p14:creationId xmlns:p14="http://schemas.microsoft.com/office/powerpoint/2010/main" val="239864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995"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6"/>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3487" y="1612373"/>
            <a:ext cx="3919398" cy="2033372"/>
          </a:xfrm>
          <a:prstGeom prst="rect">
            <a:avLst/>
          </a:prstGeom>
        </p:spPr>
      </p:pic>
      <p:sp>
        <p:nvSpPr>
          <p:cNvPr id="2" name="Title 1"/>
          <p:cNvSpPr>
            <a:spLocks noGrp="1"/>
          </p:cNvSpPr>
          <p:nvPr>
            <p:ph type="title"/>
          </p:nvPr>
        </p:nvSpPr>
        <p:spPr>
          <a:xfrm>
            <a:off x="762699" y="0"/>
            <a:ext cx="10515600" cy="1325563"/>
          </a:xfrm>
        </p:spPr>
        <p:txBody>
          <a:bodyPr/>
          <a:lstStyle/>
          <a:p>
            <a:r>
              <a:rPr lang="en-NZ" b="1" dirty="0">
                <a:latin typeface="Arial" panose="020B0604020202020204" pitchFamily="34" charset="0"/>
                <a:cs typeface="Arial" panose="020B0604020202020204" pitchFamily="34" charset="0"/>
              </a:rPr>
              <a:t>Link to failure?</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055" y="4161345"/>
            <a:ext cx="3962432" cy="2148857"/>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3487" y="4187740"/>
            <a:ext cx="3850591" cy="2133436"/>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998" y="1519747"/>
            <a:ext cx="4053874" cy="2125998"/>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5998" y="4129723"/>
            <a:ext cx="3756692" cy="2032780"/>
          </a:xfrm>
          <a:prstGeom prst="rect">
            <a:avLst/>
          </a:prstGeom>
        </p:spPr>
      </p:pic>
      <p:sp>
        <p:nvSpPr>
          <p:cNvPr id="15" name="Rectangle 14"/>
          <p:cNvSpPr/>
          <p:nvPr/>
        </p:nvSpPr>
        <p:spPr>
          <a:xfrm>
            <a:off x="4726664" y="6076778"/>
            <a:ext cx="2008176" cy="26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6" name="Rectangle 15"/>
          <p:cNvSpPr/>
          <p:nvPr/>
        </p:nvSpPr>
        <p:spPr>
          <a:xfrm>
            <a:off x="8772525" y="6000713"/>
            <a:ext cx="2821394" cy="26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8" name="Rectangle 17"/>
          <p:cNvSpPr/>
          <p:nvPr/>
        </p:nvSpPr>
        <p:spPr>
          <a:xfrm>
            <a:off x="1411065" y="3435436"/>
            <a:ext cx="2272230" cy="26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9" name="Rectangle 18"/>
          <p:cNvSpPr/>
          <p:nvPr/>
        </p:nvSpPr>
        <p:spPr>
          <a:xfrm>
            <a:off x="5231121" y="3435434"/>
            <a:ext cx="2336550" cy="26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0" name="Rectangle 19"/>
          <p:cNvSpPr/>
          <p:nvPr/>
        </p:nvSpPr>
        <p:spPr>
          <a:xfrm>
            <a:off x="9145976" y="3435435"/>
            <a:ext cx="1743740" cy="26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1" name="Rectangle 20"/>
          <p:cNvSpPr/>
          <p:nvPr/>
        </p:nvSpPr>
        <p:spPr>
          <a:xfrm>
            <a:off x="255998" y="5955919"/>
            <a:ext cx="11818585" cy="4126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8" name="Content Placeholder 7"/>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4140374" y="1541528"/>
            <a:ext cx="4084353" cy="2080277"/>
          </a:xfrm>
        </p:spPr>
      </p:pic>
      <p:sp>
        <p:nvSpPr>
          <p:cNvPr id="4" name="Rectangle 3"/>
          <p:cNvSpPr/>
          <p:nvPr/>
        </p:nvSpPr>
        <p:spPr>
          <a:xfrm>
            <a:off x="114300" y="3425909"/>
            <a:ext cx="11818585" cy="4126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5" name="Rectangle 4"/>
          <p:cNvSpPr/>
          <p:nvPr/>
        </p:nvSpPr>
        <p:spPr>
          <a:xfrm>
            <a:off x="4140375" y="4029075"/>
            <a:ext cx="7861126" cy="217870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extLst>
      <p:ext uri="{BB962C8B-B14F-4D97-AF65-F5344CB8AC3E}">
        <p14:creationId xmlns:p14="http://schemas.microsoft.com/office/powerpoint/2010/main" val="3691221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NZ" b="1" dirty="0">
                <a:latin typeface="Arial" panose="020B0604020202020204" pitchFamily="34" charset="0"/>
                <a:cs typeface="Arial" panose="020B0604020202020204" pitchFamily="34" charset="0"/>
              </a:rPr>
              <a:t>Content</a:t>
            </a:r>
          </a:p>
        </p:txBody>
      </p:sp>
      <p:sp>
        <p:nvSpPr>
          <p:cNvPr id="3" name="Content Placeholder 2"/>
          <p:cNvSpPr>
            <a:spLocks noGrp="1"/>
          </p:cNvSpPr>
          <p:nvPr>
            <p:ph idx="1"/>
          </p:nvPr>
        </p:nvSpPr>
        <p:spPr/>
        <p:txBody>
          <a:bodyPr>
            <a:noAutofit/>
          </a:bodyPr>
          <a:lstStyle/>
          <a:p>
            <a:r>
              <a:rPr lang="en-NZ" dirty="0">
                <a:latin typeface="+mj-lt"/>
                <a:cs typeface="Arial" panose="020B0604020202020204" pitchFamily="34" charset="0"/>
              </a:rPr>
              <a:t>Introduction to Bramley Drive Landslide</a:t>
            </a:r>
          </a:p>
          <a:p>
            <a:endParaRPr lang="en-NZ" dirty="0">
              <a:latin typeface="+mj-lt"/>
              <a:cs typeface="Arial" panose="020B0604020202020204" pitchFamily="34" charset="0"/>
            </a:endParaRPr>
          </a:p>
          <a:p>
            <a:r>
              <a:rPr lang="en-NZ" dirty="0">
                <a:latin typeface="+mj-lt"/>
                <a:cs typeface="Arial" panose="020B0604020202020204" pitchFamily="34" charset="0"/>
              </a:rPr>
              <a:t>Current understanding of failure</a:t>
            </a:r>
          </a:p>
          <a:p>
            <a:pPr marL="0" indent="0">
              <a:buNone/>
            </a:pPr>
            <a:endParaRPr lang="en-NZ" dirty="0">
              <a:latin typeface="+mj-lt"/>
              <a:cs typeface="Arial" panose="020B0604020202020204" pitchFamily="34" charset="0"/>
            </a:endParaRPr>
          </a:p>
          <a:p>
            <a:r>
              <a:rPr lang="en-NZ" dirty="0">
                <a:latin typeface="+mj-lt"/>
                <a:cs typeface="Arial" panose="020B0604020202020204" pitchFamily="34" charset="0"/>
              </a:rPr>
              <a:t>Causes of diurnal ground movements</a:t>
            </a:r>
          </a:p>
          <a:p>
            <a:pPr lvl="1"/>
            <a:r>
              <a:rPr lang="en-NZ" dirty="0">
                <a:latin typeface="+mj-lt"/>
                <a:cs typeface="Arial" panose="020B0604020202020204" pitchFamily="34" charset="0"/>
              </a:rPr>
              <a:t>Accelerometer</a:t>
            </a:r>
          </a:p>
          <a:p>
            <a:pPr lvl="1"/>
            <a:r>
              <a:rPr lang="en-NZ" dirty="0">
                <a:latin typeface="+mj-lt"/>
                <a:cs typeface="Arial" panose="020B0604020202020204" pitchFamily="34" charset="0"/>
              </a:rPr>
              <a:t>Inclinometer</a:t>
            </a:r>
          </a:p>
          <a:p>
            <a:endParaRPr lang="en-NZ" sz="3200" dirty="0">
              <a:latin typeface="+mj-lt"/>
            </a:endParaRPr>
          </a:p>
          <a:p>
            <a:r>
              <a:rPr lang="en-NZ" dirty="0">
                <a:latin typeface="+mj-lt"/>
                <a:cs typeface="Arial" panose="020B0604020202020204" pitchFamily="34" charset="0"/>
              </a:rPr>
              <a:t>A link between earth tides and landslides?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1030" y="2329048"/>
            <a:ext cx="4317833" cy="3344491"/>
          </a:xfrm>
          <a:prstGeom prst="rect">
            <a:avLst/>
          </a:prstGeom>
        </p:spPr>
      </p:pic>
    </p:spTree>
    <p:extLst>
      <p:ext uri="{BB962C8B-B14F-4D97-AF65-F5344CB8AC3E}">
        <p14:creationId xmlns:p14="http://schemas.microsoft.com/office/powerpoint/2010/main" val="2071254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1" y="1825625"/>
            <a:ext cx="7224758" cy="4351338"/>
          </a:xfrm>
        </p:spPr>
        <p:txBody>
          <a:bodyPr>
            <a:normAutofit fontScale="77500" lnSpcReduction="20000"/>
          </a:bodyPr>
          <a:lstStyle/>
          <a:p>
            <a:r>
              <a:rPr lang="en-NZ" dirty="0">
                <a:latin typeface="+mj-lt"/>
              </a:rPr>
              <a:t>Diurnal temperature signal, as well as microseisms observed using the accelerometer</a:t>
            </a:r>
          </a:p>
          <a:p>
            <a:pPr marL="0" indent="0">
              <a:buNone/>
            </a:pPr>
            <a:endParaRPr lang="en-NZ" dirty="0">
              <a:latin typeface="+mj-lt"/>
            </a:endParaRPr>
          </a:p>
          <a:p>
            <a:r>
              <a:rPr lang="en-NZ" dirty="0">
                <a:latin typeface="+mj-lt"/>
              </a:rPr>
              <a:t>Displacement caused by earth tides observed throughout the inclinometer readings</a:t>
            </a:r>
          </a:p>
          <a:p>
            <a:endParaRPr lang="en-NZ" dirty="0">
              <a:latin typeface="+mj-lt"/>
            </a:endParaRPr>
          </a:p>
          <a:p>
            <a:r>
              <a:rPr lang="en-NZ" dirty="0">
                <a:latin typeface="+mj-lt"/>
              </a:rPr>
              <a:t>Displacement is primarily in the east-west direction, as expected with earth tides</a:t>
            </a:r>
          </a:p>
          <a:p>
            <a:endParaRPr lang="en-NZ" dirty="0">
              <a:latin typeface="+mj-lt"/>
            </a:endParaRPr>
          </a:p>
          <a:p>
            <a:pPr>
              <a:lnSpc>
                <a:spcPct val="120000"/>
              </a:lnSpc>
            </a:pPr>
            <a:r>
              <a:rPr lang="en-NZ" dirty="0">
                <a:latin typeface="+mj-lt"/>
              </a:rPr>
              <a:t>The horizontal strain caused by the moon may be a trigger for “at risk” slopes that have been primed for failure (recent heavy rain, fractured, pore pressure, etc..) </a:t>
            </a:r>
          </a:p>
          <a:p>
            <a:endParaRPr lang="en-NZ" dirty="0">
              <a:latin typeface="+mj-lt"/>
            </a:endParaRPr>
          </a:p>
          <a:p>
            <a:endParaRPr lang="en-NZ" dirty="0">
              <a:latin typeface="+mj-lt"/>
            </a:endParaRPr>
          </a:p>
        </p:txBody>
      </p:sp>
      <p:pic>
        <p:nvPicPr>
          <p:cNvPr id="1026" name="Picture 2" descr="Image result for clip art pull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7852" y="6936430"/>
            <a:ext cx="5288295" cy="3762826"/>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7368362" y="7126716"/>
            <a:ext cx="2286000" cy="646331"/>
          </a:xfrm>
          <a:prstGeom prst="rect">
            <a:avLst/>
          </a:prstGeom>
          <a:noFill/>
        </p:spPr>
        <p:txBody>
          <a:bodyPr wrap="square" rtlCol="0">
            <a:spAutoFit/>
          </a:bodyPr>
          <a:lstStyle/>
          <a:p>
            <a:r>
              <a:rPr lang="en-NZ" dirty="0"/>
              <a:t>http://www.clipartkid.com/pull-out-cliparts/</a:t>
            </a:r>
          </a:p>
        </p:txBody>
      </p:sp>
      <p:sp>
        <p:nvSpPr>
          <p:cNvPr id="6" name="Title 1"/>
          <p:cNvSpPr>
            <a:spLocks noGrp="1"/>
          </p:cNvSpPr>
          <p:nvPr>
            <p:ph type="title"/>
          </p:nvPr>
        </p:nvSpPr>
        <p:spPr>
          <a:xfrm>
            <a:off x="762699" y="0"/>
            <a:ext cx="10515600" cy="1325563"/>
          </a:xfrm>
        </p:spPr>
        <p:txBody>
          <a:bodyPr/>
          <a:lstStyle/>
          <a:p>
            <a:r>
              <a:rPr lang="en-NZ" b="1" dirty="0">
                <a:latin typeface="Arial" panose="020B0604020202020204" pitchFamily="34" charset="0"/>
                <a:cs typeface="Arial" panose="020B0604020202020204" pitchFamily="34" charset="0"/>
              </a:rPr>
              <a:t>Summary</a:t>
            </a:r>
          </a:p>
        </p:txBody>
      </p:sp>
      <p:pic>
        <p:nvPicPr>
          <p:cNvPr id="2050" name="Picture 2" descr="Dark Side Of The Moon cartoons, Dark Side Of The Moon cartoon, funny, Dark Side Of The Moon picture, Dark Side Of The Moon pictures, Dark Side Of The Moon image, Dark Side Of The Moon images, Dark Side Of The Moon illustration, Dark Side Of The Moon illustra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2958" y="1325563"/>
            <a:ext cx="3810000" cy="45720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4911633" y="6269100"/>
            <a:ext cx="2847703" cy="400110"/>
          </a:xfrm>
          <a:prstGeom prst="rect">
            <a:avLst/>
          </a:prstGeom>
          <a:noFill/>
        </p:spPr>
        <p:txBody>
          <a:bodyPr wrap="square" rtlCol="0">
            <a:spAutoFit/>
          </a:bodyPr>
          <a:lstStyle/>
          <a:p>
            <a:r>
              <a:rPr lang="en-NZ" sz="2000" b="1" i="1" dirty="0"/>
              <a:t>Thank you for listening</a:t>
            </a:r>
          </a:p>
        </p:txBody>
      </p:sp>
    </p:spTree>
    <p:extLst>
      <p:ext uri="{BB962C8B-B14F-4D97-AF65-F5344CB8AC3E}">
        <p14:creationId xmlns:p14="http://schemas.microsoft.com/office/powerpoint/2010/main" val="4278135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0"/>
            <a:ext cx="10515600" cy="1325563"/>
          </a:xfrm>
        </p:spPr>
        <p:txBody>
          <a:bodyPr/>
          <a:lstStyle/>
          <a:p>
            <a:r>
              <a:rPr lang="en-NZ" b="1" dirty="0">
                <a:latin typeface="Arial" panose="020B0604020202020204" pitchFamily="34" charset="0"/>
                <a:cs typeface="Arial" panose="020B0604020202020204" pitchFamily="34" charset="0"/>
              </a:rPr>
              <a:t>Bramley Drive landslide</a:t>
            </a:r>
          </a:p>
        </p:txBody>
      </p:sp>
      <p:sp>
        <p:nvSpPr>
          <p:cNvPr id="3" name="Content Placeholder 2"/>
          <p:cNvSpPr>
            <a:spLocks noGrp="1"/>
          </p:cNvSpPr>
          <p:nvPr>
            <p:ph idx="1"/>
          </p:nvPr>
        </p:nvSpPr>
        <p:spPr>
          <a:xfrm>
            <a:off x="838201" y="1825625"/>
            <a:ext cx="4648200" cy="4351338"/>
          </a:xfrm>
        </p:spPr>
        <p:txBody>
          <a:bodyPr>
            <a:normAutofit fontScale="92500" lnSpcReduction="10000"/>
          </a:bodyPr>
          <a:lstStyle/>
          <a:p>
            <a:r>
              <a:rPr lang="en-NZ" dirty="0">
                <a:latin typeface="+mj-lt"/>
                <a:cs typeface="Arial" panose="020B0604020202020204" pitchFamily="34" charset="0"/>
              </a:rPr>
              <a:t>Located on NW Omokoroa Peninsula</a:t>
            </a:r>
          </a:p>
          <a:p>
            <a:endParaRPr lang="en-NZ" dirty="0">
              <a:latin typeface="+mj-lt"/>
              <a:cs typeface="Arial" panose="020B0604020202020204" pitchFamily="34" charset="0"/>
            </a:endParaRPr>
          </a:p>
          <a:p>
            <a:r>
              <a:rPr lang="en-NZ" dirty="0">
                <a:latin typeface="+mj-lt"/>
                <a:cs typeface="Arial" panose="020B0604020202020204" pitchFamily="34" charset="0"/>
              </a:rPr>
              <a:t>First failed in August 1979</a:t>
            </a:r>
          </a:p>
          <a:p>
            <a:endParaRPr lang="en-NZ" dirty="0">
              <a:latin typeface="+mj-lt"/>
              <a:cs typeface="Arial" panose="020B0604020202020204" pitchFamily="34" charset="0"/>
            </a:endParaRPr>
          </a:p>
          <a:p>
            <a:r>
              <a:rPr lang="en-NZ" dirty="0">
                <a:latin typeface="+mj-lt"/>
                <a:cs typeface="Arial" panose="020B0604020202020204" pitchFamily="34" charset="0"/>
              </a:rPr>
              <a:t>Took a reserve and prompted the removal of 5 houses</a:t>
            </a:r>
          </a:p>
          <a:p>
            <a:endParaRPr lang="en-NZ" dirty="0">
              <a:latin typeface="+mj-lt"/>
              <a:cs typeface="Arial" panose="020B0604020202020204" pitchFamily="34" charset="0"/>
            </a:endParaRPr>
          </a:p>
          <a:p>
            <a:r>
              <a:rPr lang="en-NZ" dirty="0">
                <a:latin typeface="+mj-lt"/>
                <a:cs typeface="Arial" panose="020B0604020202020204" pitchFamily="34" charset="0"/>
              </a:rPr>
              <a:t>Extended 150m into the harbour</a:t>
            </a:r>
          </a:p>
          <a:p>
            <a:endParaRPr lang="en-NZ" dirty="0">
              <a:latin typeface="+mj-lt"/>
            </a:endParaRP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8529" t="3282" r="9102" b="3046"/>
          <a:stretch/>
        </p:blipFill>
        <p:spPr>
          <a:xfrm>
            <a:off x="5686765" y="1921564"/>
            <a:ext cx="6308035" cy="4149380"/>
          </a:xfrm>
          <a:prstGeom prst="rect">
            <a:avLst/>
          </a:prstGeom>
          <a:solidFill>
            <a:srgbClr val="FFFFFF">
              <a:shade val="85000"/>
            </a:srgbClr>
          </a:solidFill>
          <a:ln w="635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Content Placeholder 3"/>
          <p:cNvPicPr>
            <a:picLocks noChangeAspect="1"/>
          </p:cNvPicPr>
          <p:nvPr/>
        </p:nvPicPr>
        <p:blipFill rotWithShape="1">
          <a:blip r:embed="rId3">
            <a:extLst>
              <a:ext uri="{28A0092B-C50C-407E-A947-70E740481C1C}">
                <a14:useLocalDpi xmlns:a14="http://schemas.microsoft.com/office/drawing/2010/main" val="0"/>
              </a:ext>
            </a:extLst>
          </a:blip>
          <a:srcRect l="54185" t="25565" r="7173" b="19771"/>
          <a:stretch/>
        </p:blipFill>
        <p:spPr>
          <a:xfrm>
            <a:off x="5200990" y="4729617"/>
            <a:ext cx="2257425" cy="1933576"/>
          </a:xfrm>
          <a:prstGeom prst="rect">
            <a:avLst/>
          </a:prstGeom>
          <a:ln>
            <a:solidFill>
              <a:schemeClr val="tx1"/>
            </a:solidFill>
          </a:ln>
          <a:effectLst>
            <a:outerShdw blurRad="292100" dist="139700" dir="2700000" algn="tl" rotWithShape="0">
              <a:srgbClr val="333333">
                <a:alpha val="65000"/>
              </a:srgbClr>
            </a:outerShdw>
          </a:effectLst>
        </p:spPr>
      </p:pic>
      <p:sp>
        <p:nvSpPr>
          <p:cNvPr id="7" name="Rectangle 6"/>
          <p:cNvSpPr/>
          <p:nvPr/>
        </p:nvSpPr>
        <p:spPr>
          <a:xfrm>
            <a:off x="5638724" y="5937206"/>
            <a:ext cx="200101" cy="1091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cxnSp>
        <p:nvCxnSpPr>
          <p:cNvPr id="10" name="Straight Arrow Connector 9"/>
          <p:cNvCxnSpPr>
            <a:stCxn id="11" idx="1"/>
          </p:cNvCxnSpPr>
          <p:nvPr/>
        </p:nvCxnSpPr>
        <p:spPr>
          <a:xfrm flipH="1" flipV="1">
            <a:off x="5838825" y="6046352"/>
            <a:ext cx="1819877" cy="1832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658702" y="5937206"/>
            <a:ext cx="1097441" cy="584775"/>
          </a:xfrm>
          <a:prstGeom prst="rect">
            <a:avLst/>
          </a:prstGeom>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NZ" sz="1600" b="1" dirty="0"/>
              <a:t>Site Location</a:t>
            </a:r>
          </a:p>
        </p:txBody>
      </p:sp>
    </p:spTree>
    <p:extLst>
      <p:ext uri="{BB962C8B-B14F-4D97-AF65-F5344CB8AC3E}">
        <p14:creationId xmlns:p14="http://schemas.microsoft.com/office/powerpoint/2010/main" val="1484579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NZ" b="1" dirty="0">
                <a:latin typeface="Arial" panose="020B0604020202020204" pitchFamily="34" charset="0"/>
                <a:cs typeface="Arial" panose="020B0604020202020204" pitchFamily="34" charset="0"/>
              </a:rPr>
              <a:t>Bramley Drive landslide</a:t>
            </a:r>
          </a:p>
        </p:txBody>
      </p:sp>
      <p:sp>
        <p:nvSpPr>
          <p:cNvPr id="3" name="Content Placeholder 2"/>
          <p:cNvSpPr>
            <a:spLocks noGrp="1"/>
          </p:cNvSpPr>
          <p:nvPr>
            <p:ph idx="1"/>
          </p:nvPr>
        </p:nvSpPr>
        <p:spPr>
          <a:xfrm>
            <a:off x="838200" y="1825625"/>
            <a:ext cx="6437243" cy="4351338"/>
          </a:xfrm>
        </p:spPr>
        <p:txBody>
          <a:bodyPr/>
          <a:lstStyle/>
          <a:p>
            <a:r>
              <a:rPr lang="en-NZ" dirty="0">
                <a:latin typeface="+mj-lt"/>
                <a:cs typeface="Arial" panose="020B0604020202020204" pitchFamily="34" charset="0"/>
              </a:rPr>
              <a:t>Further failures in 2011 and 2012</a:t>
            </a:r>
          </a:p>
          <a:p>
            <a:endParaRPr lang="en-NZ" dirty="0">
              <a:latin typeface="+mj-lt"/>
              <a:cs typeface="Arial" panose="020B0604020202020204" pitchFamily="34" charset="0"/>
            </a:endParaRPr>
          </a:p>
          <a:p>
            <a:r>
              <a:rPr lang="en-NZ" dirty="0">
                <a:latin typeface="+mj-lt"/>
                <a:cs typeface="Arial" panose="020B0604020202020204" pitchFamily="34" charset="0"/>
              </a:rPr>
              <a:t>Head scarp 50-70</a:t>
            </a:r>
            <a:r>
              <a:rPr lang="el-GR" baseline="30000" dirty="0">
                <a:latin typeface="+mj-lt"/>
                <a:cs typeface="Arial" panose="020B0604020202020204" pitchFamily="34" charset="0"/>
              </a:rPr>
              <a:t>θ</a:t>
            </a:r>
            <a:endParaRPr lang="en-NZ" baseline="30000" dirty="0">
              <a:latin typeface="+mj-lt"/>
              <a:cs typeface="Arial" panose="020B0604020202020204" pitchFamily="34" charset="0"/>
            </a:endParaRPr>
          </a:p>
          <a:p>
            <a:endParaRPr lang="en-NZ" baseline="30000" dirty="0">
              <a:latin typeface="+mj-lt"/>
              <a:cs typeface="Arial" panose="020B0604020202020204" pitchFamily="34" charset="0"/>
            </a:endParaRPr>
          </a:p>
          <a:p>
            <a:r>
              <a:rPr lang="en-NZ" dirty="0">
                <a:latin typeface="+mj-lt"/>
                <a:cs typeface="Arial" panose="020B0604020202020204" pitchFamily="34" charset="0"/>
              </a:rPr>
              <a:t>30m retreat, 60m wide</a:t>
            </a:r>
            <a:endParaRPr lang="en-NZ" baseline="30000" dirty="0">
              <a:latin typeface="+mj-lt"/>
              <a:cs typeface="Arial" panose="020B0604020202020204" pitchFamily="34" charset="0"/>
            </a:endParaRPr>
          </a:p>
          <a:p>
            <a:endParaRPr lang="en-NZ" dirty="0">
              <a:latin typeface="+mj-lt"/>
              <a:cs typeface="Arial" panose="020B0604020202020204" pitchFamily="34" charset="0"/>
            </a:endParaRPr>
          </a:p>
          <a:p>
            <a:r>
              <a:rPr lang="en-NZ" dirty="0">
                <a:latin typeface="+mj-lt"/>
                <a:cs typeface="Arial" panose="020B0604020202020204" pitchFamily="34" charset="0"/>
              </a:rPr>
              <a:t>Multiple theses and consulting reports</a:t>
            </a:r>
          </a:p>
        </p:txBody>
      </p:sp>
      <p:pic>
        <p:nvPicPr>
          <p:cNvPr id="5" name="Content Placeholder 4"/>
          <p:cNvPicPr>
            <a:picLocks noChangeAspect="1"/>
          </p:cNvPicPr>
          <p:nvPr/>
        </p:nvPicPr>
        <p:blipFill rotWithShape="1">
          <a:blip r:embed="rId2" cstate="print">
            <a:extLst>
              <a:ext uri="{28A0092B-C50C-407E-A947-70E740481C1C}">
                <a14:useLocalDpi xmlns:a14="http://schemas.microsoft.com/office/drawing/2010/main" val="0"/>
              </a:ext>
            </a:extLst>
          </a:blip>
          <a:srcRect l="2730" t="2730"/>
          <a:stretch/>
        </p:blipFill>
        <p:spPr>
          <a:xfrm>
            <a:off x="8305800" y="3920015"/>
            <a:ext cx="3680953" cy="2759977"/>
          </a:xfrm>
          <a:prstGeom prst="rect">
            <a:avLst/>
          </a:prstGeom>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5800" y="996581"/>
            <a:ext cx="3680953" cy="2759977"/>
          </a:xfrm>
          <a:prstGeom prst="rect">
            <a:avLst/>
          </a:prstGeom>
        </p:spPr>
      </p:pic>
    </p:spTree>
    <p:extLst>
      <p:ext uri="{BB962C8B-B14F-4D97-AF65-F5344CB8AC3E}">
        <p14:creationId xmlns:p14="http://schemas.microsoft.com/office/powerpoint/2010/main" val="629215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0"/>
            <a:ext cx="11268075" cy="1325563"/>
          </a:xfrm>
        </p:spPr>
        <p:txBody>
          <a:bodyPr/>
          <a:lstStyle/>
          <a:p>
            <a:r>
              <a:rPr lang="en-NZ" b="1" dirty="0">
                <a:latin typeface="Arial" panose="020B0604020202020204" pitchFamily="34" charset="0"/>
                <a:cs typeface="Arial" panose="020B0604020202020204" pitchFamily="34" charset="0"/>
              </a:rPr>
              <a:t>Current understanding of failure</a:t>
            </a:r>
          </a:p>
        </p:txBody>
      </p:sp>
      <p:pic>
        <p:nvPicPr>
          <p:cNvPr id="4" name="Content Placeholder 3"/>
          <p:cNvPicPr>
            <a:picLocks noGrp="1" noChangeAspect="1"/>
          </p:cNvPicPr>
          <p:nvPr>
            <p:ph idx="1"/>
          </p:nvPr>
        </p:nvPicPr>
        <p:blipFill>
          <a:blip r:embed="rId2"/>
          <a:stretch>
            <a:fillRect/>
          </a:stretch>
        </p:blipFill>
        <p:spPr>
          <a:xfrm>
            <a:off x="283464" y="1399779"/>
            <a:ext cx="1109472" cy="5246186"/>
          </a:xfrm>
          <a:prstGeom prst="rect">
            <a:avLst/>
          </a:prstGeom>
        </p:spPr>
      </p:pic>
      <p:pic>
        <p:nvPicPr>
          <p:cNvPr id="5" name="Content Placeholder 3"/>
          <p:cNvPicPr>
            <a:picLocks noChangeAspect="1"/>
          </p:cNvPicPr>
          <p:nvPr/>
        </p:nvPicPr>
        <p:blipFill rotWithShape="1">
          <a:blip r:embed="rId2"/>
          <a:srcRect b="69670"/>
          <a:stretch/>
        </p:blipFill>
        <p:spPr>
          <a:xfrm>
            <a:off x="2068281" y="1852639"/>
            <a:ext cx="2825936" cy="4052861"/>
          </a:xfrm>
          <a:prstGeom prst="rect">
            <a:avLst/>
          </a:prstGeom>
        </p:spPr>
      </p:pic>
      <p:sp>
        <p:nvSpPr>
          <p:cNvPr id="6" name="Rectangle 5"/>
          <p:cNvSpPr/>
          <p:nvPr/>
        </p:nvSpPr>
        <p:spPr>
          <a:xfrm>
            <a:off x="3013166" y="5042259"/>
            <a:ext cx="1811384" cy="931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Rectangle 6"/>
          <p:cNvSpPr/>
          <p:nvPr/>
        </p:nvSpPr>
        <p:spPr>
          <a:xfrm>
            <a:off x="731520" y="1447799"/>
            <a:ext cx="621030" cy="1190897"/>
          </a:xfrm>
          <a:prstGeom prst="rect">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TextBox 8"/>
          <p:cNvSpPr txBox="1"/>
          <p:nvPr/>
        </p:nvSpPr>
        <p:spPr>
          <a:xfrm>
            <a:off x="5981699" y="1676400"/>
            <a:ext cx="5580647" cy="4524316"/>
          </a:xfrm>
          <a:prstGeom prst="rect">
            <a:avLst/>
          </a:prstGeom>
          <a:noFill/>
        </p:spPr>
        <p:txBody>
          <a:bodyPr wrap="square" rtlCol="0">
            <a:spAutoFit/>
          </a:bodyPr>
          <a:lstStyle/>
          <a:p>
            <a:r>
              <a:rPr lang="en-NZ" sz="3200" dirty="0">
                <a:latin typeface="+mj-lt"/>
              </a:rPr>
              <a:t>Upper unit</a:t>
            </a:r>
          </a:p>
          <a:p>
            <a:endParaRPr lang="en-NZ" sz="3200" dirty="0">
              <a:latin typeface="+mj-lt"/>
            </a:endParaRPr>
          </a:p>
          <a:p>
            <a:pPr marL="742950" lvl="1" indent="-285750">
              <a:buFont typeface="Arial" panose="020B0604020202020204" pitchFamily="34" charset="0"/>
              <a:buChar char="•"/>
            </a:pPr>
            <a:r>
              <a:rPr lang="en-NZ" sz="2800" dirty="0">
                <a:latin typeface="+mj-lt"/>
              </a:rPr>
              <a:t>Volcanic origin</a:t>
            </a:r>
          </a:p>
          <a:p>
            <a:pPr marL="742950" lvl="1"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Predominately tephra</a:t>
            </a:r>
          </a:p>
          <a:p>
            <a:pPr marL="742950" lvl="1"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Large </a:t>
            </a:r>
            <a:r>
              <a:rPr lang="en-NZ" sz="2800" dirty="0" err="1">
                <a:latin typeface="+mj-lt"/>
              </a:rPr>
              <a:t>paleosol</a:t>
            </a:r>
            <a:r>
              <a:rPr lang="en-NZ" sz="2800" dirty="0">
                <a:latin typeface="+mj-lt"/>
              </a:rPr>
              <a:t> between </a:t>
            </a:r>
            <a:r>
              <a:rPr lang="en-NZ" sz="2800" dirty="0" err="1">
                <a:latin typeface="+mj-lt"/>
              </a:rPr>
              <a:t>Rotoehu</a:t>
            </a:r>
            <a:r>
              <a:rPr lang="en-NZ" sz="2800" dirty="0">
                <a:latin typeface="+mj-lt"/>
              </a:rPr>
              <a:t> and Hamilton Ashes</a:t>
            </a:r>
          </a:p>
          <a:p>
            <a:pPr marL="742950" lvl="1"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Seems inherently pretty stable</a:t>
            </a:r>
          </a:p>
        </p:txBody>
      </p:sp>
      <p:cxnSp>
        <p:nvCxnSpPr>
          <p:cNvPr id="11" name="Straight Connector 10"/>
          <p:cNvCxnSpPr/>
          <p:nvPr/>
        </p:nvCxnSpPr>
        <p:spPr>
          <a:xfrm flipH="1" flipV="1">
            <a:off x="1352550" y="1447799"/>
            <a:ext cx="1835818" cy="5133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flipV="1">
            <a:off x="1352550" y="2638696"/>
            <a:ext cx="1823787" cy="240356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614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3"/>
          <p:cNvPicPr>
            <a:picLocks noChangeAspect="1"/>
          </p:cNvPicPr>
          <p:nvPr/>
        </p:nvPicPr>
        <p:blipFill rotWithShape="1">
          <a:blip r:embed="rId2"/>
          <a:srcRect l="18375" t="22052" b="39946"/>
          <a:stretch/>
        </p:blipFill>
        <p:spPr>
          <a:xfrm>
            <a:off x="2574758" y="1399779"/>
            <a:ext cx="2249791" cy="4952895"/>
          </a:xfrm>
          <a:prstGeom prst="rect">
            <a:avLst/>
          </a:prstGeom>
        </p:spPr>
      </p:pic>
      <p:pic>
        <p:nvPicPr>
          <p:cNvPr id="4" name="Content Placeholder 3"/>
          <p:cNvPicPr>
            <a:picLocks noGrp="1" noChangeAspect="1"/>
          </p:cNvPicPr>
          <p:nvPr>
            <p:ph idx="1"/>
          </p:nvPr>
        </p:nvPicPr>
        <p:blipFill>
          <a:blip r:embed="rId2"/>
          <a:stretch>
            <a:fillRect/>
          </a:stretch>
        </p:blipFill>
        <p:spPr>
          <a:xfrm>
            <a:off x="283464" y="1399779"/>
            <a:ext cx="1109472" cy="5246186"/>
          </a:xfrm>
          <a:prstGeom prst="rect">
            <a:avLst/>
          </a:prstGeom>
        </p:spPr>
      </p:pic>
      <p:sp>
        <p:nvSpPr>
          <p:cNvPr id="6" name="Rectangle 5"/>
          <p:cNvSpPr/>
          <p:nvPr/>
        </p:nvSpPr>
        <p:spPr>
          <a:xfrm>
            <a:off x="3013166" y="672306"/>
            <a:ext cx="1811384" cy="931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Rectangle 6"/>
          <p:cNvSpPr/>
          <p:nvPr/>
        </p:nvSpPr>
        <p:spPr>
          <a:xfrm>
            <a:off x="731520" y="2638424"/>
            <a:ext cx="621030" cy="1905001"/>
          </a:xfrm>
          <a:prstGeom prst="rect">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TextBox 8"/>
          <p:cNvSpPr txBox="1"/>
          <p:nvPr/>
        </p:nvSpPr>
        <p:spPr>
          <a:xfrm>
            <a:off x="5981699" y="1676400"/>
            <a:ext cx="6027421" cy="4893647"/>
          </a:xfrm>
          <a:prstGeom prst="rect">
            <a:avLst/>
          </a:prstGeom>
          <a:noFill/>
        </p:spPr>
        <p:txBody>
          <a:bodyPr wrap="square" rtlCol="0">
            <a:spAutoFit/>
          </a:bodyPr>
          <a:lstStyle/>
          <a:p>
            <a:pPr lvl="0"/>
            <a:r>
              <a:rPr lang="en-NZ" sz="3200" dirty="0">
                <a:solidFill>
                  <a:prstClr val="black"/>
                </a:solidFill>
                <a:latin typeface="Calibri Light"/>
              </a:rPr>
              <a:t>Middle unit</a:t>
            </a:r>
            <a:endParaRPr lang="en-NZ" sz="2800" dirty="0">
              <a:latin typeface="+mj-lt"/>
            </a:endParaRPr>
          </a:p>
          <a:p>
            <a:pPr marL="285750"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High porosity but low permeability</a:t>
            </a:r>
          </a:p>
          <a:p>
            <a:pPr marL="285750"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Possible perched water tables</a:t>
            </a:r>
          </a:p>
          <a:p>
            <a:pPr marL="285750"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3 </a:t>
            </a:r>
            <a:r>
              <a:rPr lang="en-NZ" sz="2800" dirty="0" err="1">
                <a:latin typeface="+mj-lt"/>
              </a:rPr>
              <a:t>paleosols</a:t>
            </a:r>
            <a:r>
              <a:rPr lang="en-NZ" sz="2800" dirty="0">
                <a:latin typeface="+mj-lt"/>
              </a:rPr>
              <a:t> observed</a:t>
            </a:r>
          </a:p>
          <a:p>
            <a:pPr marL="285750"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Highly sensitive layer ~23m</a:t>
            </a:r>
          </a:p>
          <a:p>
            <a:pPr marL="1371600" lvl="2" indent="-457200">
              <a:buFont typeface="Wingdings" panose="05000000000000000000" pitchFamily="2" charset="2"/>
              <a:buChar char="§"/>
            </a:pPr>
            <a:r>
              <a:rPr lang="en-NZ" sz="2800" dirty="0">
                <a:latin typeface="+mj-lt"/>
              </a:rPr>
              <a:t>regarded as cause of 2011 failure</a:t>
            </a:r>
          </a:p>
        </p:txBody>
      </p:sp>
      <p:cxnSp>
        <p:nvCxnSpPr>
          <p:cNvPr id="11" name="Straight Connector 10"/>
          <p:cNvCxnSpPr/>
          <p:nvPr/>
        </p:nvCxnSpPr>
        <p:spPr>
          <a:xfrm flipH="1">
            <a:off x="1352550" y="1604127"/>
            <a:ext cx="1799724" cy="1034297"/>
          </a:xfrm>
          <a:prstGeom prst="line">
            <a:avLst/>
          </a:prstGeom>
          <a:ln>
            <a:prstDash val="sysDash"/>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H="1" flipV="1">
            <a:off x="1352550" y="4543425"/>
            <a:ext cx="1787692" cy="1809249"/>
          </a:xfrm>
          <a:prstGeom prst="line">
            <a:avLst/>
          </a:prstGeom>
          <a:ln>
            <a:prstDash val="sysDash"/>
          </a:ln>
        </p:spPr>
        <p:style>
          <a:lnRef idx="1">
            <a:schemeClr val="dk1"/>
          </a:lnRef>
          <a:fillRef idx="0">
            <a:schemeClr val="dk1"/>
          </a:fillRef>
          <a:effectRef idx="0">
            <a:schemeClr val="dk1"/>
          </a:effectRef>
          <a:fontRef idx="minor">
            <a:schemeClr val="tx1"/>
          </a:fontRef>
        </p:style>
      </p:cxnSp>
      <p:sp>
        <p:nvSpPr>
          <p:cNvPr id="12" name="Title 1"/>
          <p:cNvSpPr>
            <a:spLocks noGrp="1"/>
          </p:cNvSpPr>
          <p:nvPr>
            <p:ph type="title"/>
          </p:nvPr>
        </p:nvSpPr>
        <p:spPr>
          <a:xfrm>
            <a:off x="838199" y="0"/>
            <a:ext cx="11268075" cy="1325563"/>
          </a:xfrm>
        </p:spPr>
        <p:txBody>
          <a:bodyPr/>
          <a:lstStyle/>
          <a:p>
            <a:r>
              <a:rPr lang="en-NZ" b="1" dirty="0"/>
              <a:t>Current understanding of failure</a:t>
            </a:r>
          </a:p>
        </p:txBody>
      </p:sp>
    </p:spTree>
    <p:extLst>
      <p:ext uri="{BB962C8B-B14F-4D97-AF65-F5344CB8AC3E}">
        <p14:creationId xmlns:p14="http://schemas.microsoft.com/office/powerpoint/2010/main" val="441879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83464" y="1399779"/>
            <a:ext cx="1109472" cy="5246186"/>
          </a:xfrm>
          <a:prstGeom prst="rect">
            <a:avLst/>
          </a:prstGeom>
        </p:spPr>
      </p:pic>
      <p:sp>
        <p:nvSpPr>
          <p:cNvPr id="7" name="Rectangle 6"/>
          <p:cNvSpPr/>
          <p:nvPr/>
        </p:nvSpPr>
        <p:spPr>
          <a:xfrm>
            <a:off x="731520" y="4527381"/>
            <a:ext cx="621030" cy="2074419"/>
          </a:xfrm>
          <a:prstGeom prst="rect">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TextBox 8"/>
          <p:cNvSpPr txBox="1"/>
          <p:nvPr/>
        </p:nvSpPr>
        <p:spPr>
          <a:xfrm>
            <a:off x="5981700" y="1676400"/>
            <a:ext cx="5238750" cy="4462760"/>
          </a:xfrm>
          <a:prstGeom prst="rect">
            <a:avLst/>
          </a:prstGeom>
          <a:noFill/>
        </p:spPr>
        <p:txBody>
          <a:bodyPr wrap="square" rtlCol="0">
            <a:spAutoFit/>
          </a:bodyPr>
          <a:lstStyle/>
          <a:p>
            <a:r>
              <a:rPr lang="en-NZ" sz="3200" dirty="0">
                <a:latin typeface="+mj-lt"/>
              </a:rPr>
              <a:t>Lower unit</a:t>
            </a:r>
          </a:p>
          <a:p>
            <a:pPr marL="285750"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High permeability</a:t>
            </a:r>
          </a:p>
          <a:p>
            <a:pPr marL="285750"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Didn’t fail in 2011/2012 event</a:t>
            </a:r>
          </a:p>
          <a:p>
            <a:pPr marL="1200150" lvl="2" indent="-285750">
              <a:buFont typeface="Arial" panose="020B0604020202020204" pitchFamily="34" charset="0"/>
              <a:buChar char="•"/>
            </a:pPr>
            <a:r>
              <a:rPr lang="en-NZ" sz="2800" dirty="0">
                <a:latin typeface="+mj-lt"/>
              </a:rPr>
              <a:t>benched</a:t>
            </a:r>
          </a:p>
          <a:p>
            <a:pPr marL="285750" indent="-285750">
              <a:buFont typeface="Arial" panose="020B0604020202020204" pitchFamily="34" charset="0"/>
              <a:buChar char="•"/>
            </a:pPr>
            <a:endParaRPr lang="en-NZ" sz="2800" dirty="0">
              <a:latin typeface="+mj-lt"/>
            </a:endParaRPr>
          </a:p>
          <a:p>
            <a:pPr marL="742950" lvl="1" indent="-285750">
              <a:buFont typeface="Arial" panose="020B0604020202020204" pitchFamily="34" charset="0"/>
              <a:buChar char="•"/>
            </a:pPr>
            <a:r>
              <a:rPr lang="en-NZ" sz="2800" dirty="0">
                <a:latin typeface="+mj-lt"/>
              </a:rPr>
              <a:t>Minor sandy </a:t>
            </a:r>
            <a:r>
              <a:rPr lang="en-NZ" sz="2800" dirty="0" err="1">
                <a:latin typeface="+mj-lt"/>
              </a:rPr>
              <a:t>paleosol</a:t>
            </a:r>
            <a:r>
              <a:rPr lang="en-NZ" sz="2800" dirty="0">
                <a:latin typeface="+mj-lt"/>
              </a:rPr>
              <a:t> ~30 m</a:t>
            </a:r>
          </a:p>
          <a:p>
            <a:pPr marL="285750" indent="-285750">
              <a:buFont typeface="Arial" panose="020B0604020202020204" pitchFamily="34" charset="0"/>
              <a:buChar char="•"/>
            </a:pPr>
            <a:endParaRPr lang="en-NZ" sz="2800" dirty="0"/>
          </a:p>
          <a:p>
            <a:pPr marL="285750" indent="-285750">
              <a:buFont typeface="Arial" panose="020B0604020202020204" pitchFamily="34" charset="0"/>
              <a:buChar char="•"/>
            </a:pPr>
            <a:endParaRPr lang="en-NZ" sz="2800" dirty="0"/>
          </a:p>
        </p:txBody>
      </p:sp>
      <p:pic>
        <p:nvPicPr>
          <p:cNvPr id="10" name="Content Placeholder 3"/>
          <p:cNvPicPr>
            <a:picLocks noChangeAspect="1"/>
          </p:cNvPicPr>
          <p:nvPr/>
        </p:nvPicPr>
        <p:blipFill rotWithShape="1">
          <a:blip r:embed="rId2"/>
          <a:srcRect t="59870"/>
          <a:stretch/>
        </p:blipFill>
        <p:spPr>
          <a:xfrm>
            <a:off x="2068280" y="1371584"/>
            <a:ext cx="2756269" cy="5230216"/>
          </a:xfrm>
          <a:prstGeom prst="rect">
            <a:avLst/>
          </a:prstGeom>
        </p:spPr>
      </p:pic>
      <p:cxnSp>
        <p:nvCxnSpPr>
          <p:cNvPr id="8" name="Straight Connector 7"/>
          <p:cNvCxnSpPr/>
          <p:nvPr/>
        </p:nvCxnSpPr>
        <p:spPr>
          <a:xfrm flipH="1">
            <a:off x="1352550" y="1371584"/>
            <a:ext cx="1799724" cy="315579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1352550" y="6485021"/>
            <a:ext cx="1799724" cy="116779"/>
          </a:xfrm>
          <a:prstGeom prst="line">
            <a:avLst/>
          </a:prstGeom>
          <a:ln>
            <a:prstDash val="sysDash"/>
          </a:ln>
        </p:spPr>
        <p:style>
          <a:lnRef idx="1">
            <a:schemeClr val="dk1"/>
          </a:lnRef>
          <a:fillRef idx="0">
            <a:schemeClr val="dk1"/>
          </a:fillRef>
          <a:effectRef idx="0">
            <a:schemeClr val="dk1"/>
          </a:effectRef>
          <a:fontRef idx="minor">
            <a:schemeClr val="tx1"/>
          </a:fontRef>
        </p:style>
      </p:cxnSp>
      <p:sp>
        <p:nvSpPr>
          <p:cNvPr id="11" name="Title 1"/>
          <p:cNvSpPr>
            <a:spLocks noGrp="1"/>
          </p:cNvSpPr>
          <p:nvPr>
            <p:ph type="title"/>
          </p:nvPr>
        </p:nvSpPr>
        <p:spPr>
          <a:xfrm>
            <a:off x="838199" y="0"/>
            <a:ext cx="11268075" cy="1325563"/>
          </a:xfrm>
        </p:spPr>
        <p:txBody>
          <a:bodyPr/>
          <a:lstStyle/>
          <a:p>
            <a:r>
              <a:rPr lang="en-NZ" b="1" dirty="0">
                <a:latin typeface="Arial" panose="020B0604020202020204" pitchFamily="34" charset="0"/>
                <a:cs typeface="Arial" panose="020B0604020202020204" pitchFamily="34" charset="0"/>
              </a:rPr>
              <a:t>Current understanding of failure</a:t>
            </a:r>
          </a:p>
        </p:txBody>
      </p:sp>
    </p:spTree>
    <p:extLst>
      <p:ext uri="{BB962C8B-B14F-4D97-AF65-F5344CB8AC3E}">
        <p14:creationId xmlns:p14="http://schemas.microsoft.com/office/powerpoint/2010/main" val="181677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1353800" cy="1325563"/>
          </a:xfrm>
        </p:spPr>
        <p:txBody>
          <a:bodyPr/>
          <a:lstStyle/>
          <a:p>
            <a:r>
              <a:rPr lang="en-NZ" b="1" dirty="0">
                <a:latin typeface="Arial" panose="020B0604020202020204" pitchFamily="34" charset="0"/>
                <a:cs typeface="Arial" panose="020B0604020202020204" pitchFamily="34" charset="0"/>
              </a:rPr>
              <a:t>Causes of diurnal ground movements</a:t>
            </a:r>
          </a:p>
        </p:txBody>
      </p:sp>
      <p:pic>
        <p:nvPicPr>
          <p:cNvPr id="6" name="Picture 5"/>
          <p:cNvPicPr>
            <a:picLocks noChangeAspect="1"/>
          </p:cNvPicPr>
          <p:nvPr/>
        </p:nvPicPr>
        <p:blipFill rotWithShape="1">
          <a:blip r:embed="rId2"/>
          <a:srcRect l="1558" t="590" r="1872" b="1930"/>
          <a:stretch/>
        </p:blipFill>
        <p:spPr>
          <a:xfrm>
            <a:off x="2171700" y="1183283"/>
            <a:ext cx="7791165" cy="5551886"/>
          </a:xfrm>
          <a:prstGeom prst="rect">
            <a:avLst/>
          </a:prstGeom>
        </p:spPr>
      </p:pic>
      <p:sp>
        <p:nvSpPr>
          <p:cNvPr id="4" name="TextBox 3"/>
          <p:cNvSpPr txBox="1"/>
          <p:nvPr/>
        </p:nvSpPr>
        <p:spPr>
          <a:xfrm rot="5400000">
            <a:off x="9557008" y="2324867"/>
            <a:ext cx="1358778" cy="369332"/>
          </a:xfrm>
          <a:prstGeom prst="rect">
            <a:avLst/>
          </a:prstGeom>
          <a:noFill/>
        </p:spPr>
        <p:txBody>
          <a:bodyPr wrap="none" rtlCol="0">
            <a:spAutoFit/>
          </a:bodyPr>
          <a:lstStyle/>
          <a:p>
            <a:r>
              <a:rPr lang="en-NZ" dirty="0"/>
              <a:t>Acceleration</a:t>
            </a:r>
          </a:p>
        </p:txBody>
      </p:sp>
    </p:spTree>
    <p:extLst>
      <p:ext uri="{BB962C8B-B14F-4D97-AF65-F5344CB8AC3E}">
        <p14:creationId xmlns:p14="http://schemas.microsoft.com/office/powerpoint/2010/main" val="611474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86667" y="1436914"/>
            <a:ext cx="4740049" cy="4740049"/>
          </a:xfrm>
        </p:spPr>
      </p:pic>
      <p:sp>
        <p:nvSpPr>
          <p:cNvPr id="10" name="Title 1"/>
          <p:cNvSpPr>
            <a:spLocks noGrp="1"/>
          </p:cNvSpPr>
          <p:nvPr>
            <p:ph type="title"/>
          </p:nvPr>
        </p:nvSpPr>
        <p:spPr>
          <a:xfrm>
            <a:off x="838200" y="0"/>
            <a:ext cx="11353800" cy="1325563"/>
          </a:xfrm>
        </p:spPr>
        <p:txBody>
          <a:bodyPr/>
          <a:lstStyle/>
          <a:p>
            <a:r>
              <a:rPr lang="en-NZ" b="1" dirty="0">
                <a:latin typeface="Arial" panose="020B0604020202020204" pitchFamily="34" charset="0"/>
                <a:cs typeface="Arial" panose="020B0604020202020204" pitchFamily="34" charset="0"/>
              </a:rPr>
              <a:t>Causes of diurnal ground movements</a:t>
            </a:r>
          </a:p>
        </p:txBody>
      </p:sp>
      <p:pic>
        <p:nvPicPr>
          <p:cNvPr id="2" name="Picture 1"/>
          <p:cNvPicPr>
            <a:picLocks noChangeAspect="1"/>
          </p:cNvPicPr>
          <p:nvPr/>
        </p:nvPicPr>
        <p:blipFill>
          <a:blip r:embed="rId4"/>
          <a:stretch>
            <a:fillRect/>
          </a:stretch>
        </p:blipFill>
        <p:spPr>
          <a:xfrm>
            <a:off x="6515100" y="1994990"/>
            <a:ext cx="4876800" cy="3905250"/>
          </a:xfrm>
          <a:prstGeom prst="rect">
            <a:avLst/>
          </a:prstGeom>
        </p:spPr>
      </p:pic>
      <p:sp>
        <p:nvSpPr>
          <p:cNvPr id="3" name="TextBox 2"/>
          <p:cNvSpPr txBox="1"/>
          <p:nvPr/>
        </p:nvSpPr>
        <p:spPr>
          <a:xfrm>
            <a:off x="10283496" y="5899964"/>
            <a:ext cx="2006221" cy="276999"/>
          </a:xfrm>
          <a:prstGeom prst="rect">
            <a:avLst/>
          </a:prstGeom>
          <a:noFill/>
        </p:spPr>
        <p:txBody>
          <a:bodyPr wrap="square" rtlCol="0">
            <a:spAutoFit/>
          </a:bodyPr>
          <a:lstStyle/>
          <a:p>
            <a:r>
              <a:rPr lang="en-NZ" sz="1200" dirty="0"/>
              <a:t>(Adams, 2005)</a:t>
            </a:r>
          </a:p>
        </p:txBody>
      </p:sp>
    </p:spTree>
    <p:extLst>
      <p:ext uri="{BB962C8B-B14F-4D97-AF65-F5344CB8AC3E}">
        <p14:creationId xmlns:p14="http://schemas.microsoft.com/office/powerpoint/2010/main" val="248164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3932</TotalTime>
  <Words>327</Words>
  <Application>Microsoft Office PowerPoint</Application>
  <PresentationFormat>Widescreen</PresentationFormat>
  <Paragraphs>98</Paragraphs>
  <Slides>20</Slides>
  <Notes>1</Notes>
  <HiddenSlides>1</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Wingdings</vt:lpstr>
      <vt:lpstr>Office Theme</vt:lpstr>
      <vt:lpstr>Causes of diurnal ground movements at Omokoroa Peninsula</vt:lpstr>
      <vt:lpstr>Content</vt:lpstr>
      <vt:lpstr>Bramley Drive landslide</vt:lpstr>
      <vt:lpstr>Bramley Drive landslide</vt:lpstr>
      <vt:lpstr>Current understanding of failure</vt:lpstr>
      <vt:lpstr>Current understanding of failure</vt:lpstr>
      <vt:lpstr>Current understanding of failure</vt:lpstr>
      <vt:lpstr>Causes of diurnal ground movements</vt:lpstr>
      <vt:lpstr>Causes of diurnal ground movements</vt:lpstr>
      <vt:lpstr>Inclinometer</vt:lpstr>
      <vt:lpstr>Inclinometer</vt:lpstr>
      <vt:lpstr>Inclinometer</vt:lpstr>
      <vt:lpstr>Earth tides</vt:lpstr>
      <vt:lpstr>Earth tides</vt:lpstr>
      <vt:lpstr>Landslides</vt:lpstr>
      <vt:lpstr>Landslides</vt:lpstr>
      <vt:lpstr>Landslides</vt:lpstr>
      <vt:lpstr>Landslides</vt:lpstr>
      <vt:lpstr>Link to failure?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Manderson, Tyler</dc:creator>
  <cp:lastModifiedBy>Manderson, Tyler</cp:lastModifiedBy>
  <cp:revision>61</cp:revision>
  <dcterms:created xsi:type="dcterms:W3CDTF">2016-10-10T05:22:42Z</dcterms:created>
  <dcterms:modified xsi:type="dcterms:W3CDTF">2016-10-20T01:42:58Z</dcterms:modified>
</cp:coreProperties>
</file>